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roxima Nova"/>
      <p:regular r:id="rId31"/>
      <p:bold r:id="rId32"/>
      <p:italic r:id="rId33"/>
      <p:boldItalic r:id="rId34"/>
    </p:embeddedFont>
    <p:embeddedFont>
      <p:font typeface="Proxima Nova Semibold"/>
      <p:regular r:id="rId35"/>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35" Type="http://schemas.openxmlformats.org/officeDocument/2006/relationships/font" Target="fonts/ProximaNovaSemibold-regular.fntdata"/><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37" Type="http://schemas.openxmlformats.org/officeDocument/2006/relationships/font" Target="fonts/ProximaNovaSemibold-boldItalic.fntdata"/><Relationship Id="rId14" Type="http://schemas.openxmlformats.org/officeDocument/2006/relationships/slide" Target="slides/slide9.xml"/><Relationship Id="rId36" Type="http://schemas.openxmlformats.org/officeDocument/2006/relationships/font" Target="fonts/ProximaNova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c5052e96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c5052e96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1b1b50d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1b1b50d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1be1e8ff7_1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1be1e8ff7_1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1b1b50dc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1b1b50dc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1b1b50dc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1b1b50dc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Jatin! I hope you guys got a great understanding of what Computer Vision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dive deep in. What are we gonna process, or try to understand using programs today?</a:t>
            </a:r>
            <a:endParaRPr/>
          </a:p>
          <a:p>
            <a:pPr indent="0" lvl="0" marL="0" rtl="0" algn="l">
              <a:spcBef>
                <a:spcPts val="0"/>
              </a:spcBef>
              <a:spcAft>
                <a:spcPts val="0"/>
              </a:spcAft>
              <a:buNone/>
            </a:pPr>
            <a:r>
              <a:rPr lang="en"/>
              <a:t>Images! Now what are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Images can be simply defined as a visual representation of something. It can be DSLR, Mobile Phone, Digital Art, satellite images from up top, and even medical scans deep inside ourselves.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these images contain some sort of a data. It may be art which has a deep meaning inside, some structure, some knowledge, it can be anything! And when it comes to data, we use computers to process it fast! That’s why we do image processing.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c5052e96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c5052e96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zoom into this particular image given here, you can see pixels! For those who don’t know pixels, a pixel is a square that contains the smallest form of representation of that image.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an image, is formed by a lottttt of pixels. You know you’ve seen 720p 1080p in Youtube, Can anyone say the no. of pixels of one frame in the youtube video of 1080p? Or 720p? 1080p will be 1920x1080 = 20,72,360 pixels in each f</a:t>
            </a:r>
            <a:r>
              <a:rPr lang="en">
                <a:solidFill>
                  <a:schemeClr val="dk1"/>
                </a:solidFill>
              </a:rPr>
              <a:t>rame. The size of ONE pixel? </a:t>
            </a:r>
            <a:r>
              <a:rPr b="1" lang="en" sz="1200">
                <a:solidFill>
                  <a:srgbClr val="BDC1C6"/>
                </a:solidFill>
              </a:rPr>
              <a:t>0.26 mm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however big the image is, if you zoom that much you can see those pixels! But what if i say there are images where no matter how much you zoom, you can’t see the paths?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c5052e96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c5052e96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Vectors are formed from paths, or you can say mathematical formulas! So say there’s a circle in the image, it’ll be stored as 2*pi*r with pi*r^2. So you don’t need these square pixels!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c5052e968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c5052e968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these images that we saw now were coloured! Can anybody name any sort of color schemes that you know??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you guys heard about RGB? CMYK? HSV?</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1b1b50dc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1b1b50dc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y’all know, computers are dumb. They only know, or they can only deal with 0s and 1s at its core level. So if we give it an image, it has no idea what it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why they see it as numbers! At the end of the day, they’re just calculators! So they deal with numbers, hence an </a:t>
            </a:r>
            <a:r>
              <a:rPr lang="en"/>
              <a:t>array</a:t>
            </a:r>
            <a:r>
              <a:rPr lang="en"/>
              <a:t> of numbers, or you can call a list of numbers is how they see an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1b1b50dc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1b1b50dc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perform arithmetic operations on images? Simple stuff like add, subtract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 you guys think??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Journey 2: The mysterious island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1b1b50d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1b1b50d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1b1b50dc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1b1b50dc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might’ve seen this logic gates in your electronics courses right. Basically these gates are what are inside the computer. These are used to perform their respective operations on bits.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these operations are NOT, AND, OR XOR.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1b1b50dc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1b1b50dc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machine learning is really important when it comes to Computer Vision. All these mathematical operations will only become useful as a subpart of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when it comes to image processing projects, say face detection, or object detection, or these self driving cars that you see here, requires data to learn what’s this, and then it predicts a result.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Machine Learning, is what takes in the “processed” image and then predicts, or gives an output after “artificially thinking” you can say.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there’s something called Deep Learning as you can see in this image! Machine Learning is a subset of AI, and Deep Learning is a subset of ML. What deep learning is, or how its different from ML is basically that Deep Learning tries to think based on how our human brain thinks.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human brain contains neurons and network of neurons. So developers or AI scientists use something called as neural networks to simulate the brain, and try to perform some predictions based on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this can be used in computer vision and to use incredible projects, just google more research more about computer vision, check our resources and you can be the best at OpenCV!</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c5052e968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c5052e968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237e9e26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237e9e26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c5052e968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c5052e96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1b1b50dc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1b1b50dc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1b1b50d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1b1b50d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1be1e8ff7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1be1e8ff7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1b1b50d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1b1b50d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c5052e96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c5052e96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1be1e8ff7_1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1be1e8ff7_1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1b1b50dc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1b1b50dc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1be1e8ff7_1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1be1e8ff7_1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7.gi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6.png"/><Relationship Id="rId7" Type="http://schemas.openxmlformats.org/officeDocument/2006/relationships/image" Target="../media/image36.png"/><Relationship Id="rId8"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gif"/><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gif"/><Relationship Id="rId4" Type="http://schemas.openxmlformats.org/officeDocument/2006/relationships/image" Target="../media/image3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gif"/><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drive.google.com/file/d/1Xg1NpB0xOaisEhF8w3SAHVDdan2lmzdo/view"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279350" y="239400"/>
            <a:ext cx="6882900" cy="7281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Proxima Nova"/>
                <a:ea typeface="Proxima Nova"/>
                <a:cs typeface="Proxima Nova"/>
                <a:sym typeface="Proxima Nova"/>
              </a:rPr>
              <a:t>INSPECTRONICS 2.0</a:t>
            </a:r>
            <a:endParaRPr b="1" sz="3200">
              <a:solidFill>
                <a:schemeClr val="lt1"/>
              </a:solidFill>
              <a:latin typeface="Proxima Nova"/>
              <a:ea typeface="Proxima Nova"/>
              <a:cs typeface="Proxima Nova"/>
              <a:sym typeface="Proxima Nova"/>
            </a:endParaRPr>
          </a:p>
        </p:txBody>
      </p:sp>
      <p:sp>
        <p:nvSpPr>
          <p:cNvPr id="55" name="Google Shape;55;p13"/>
          <p:cNvSpPr txBox="1"/>
          <p:nvPr/>
        </p:nvSpPr>
        <p:spPr>
          <a:xfrm>
            <a:off x="385325" y="1696250"/>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100">
                <a:solidFill>
                  <a:schemeClr val="lt1"/>
                </a:solidFill>
                <a:latin typeface="Proxima Nova"/>
                <a:ea typeface="Proxima Nova"/>
                <a:cs typeface="Proxima Nova"/>
                <a:sym typeface="Proxima Nova"/>
              </a:rPr>
              <a:t>Getting Started with OpenCV</a:t>
            </a:r>
            <a:endParaRPr b="1" sz="4100">
              <a:solidFill>
                <a:schemeClr val="lt1"/>
              </a:solidFill>
              <a:latin typeface="Proxima Nova"/>
              <a:ea typeface="Proxima Nova"/>
              <a:cs typeface="Proxima Nova"/>
              <a:sym typeface="Proxima Nova"/>
            </a:endParaRPr>
          </a:p>
        </p:txBody>
      </p:sp>
      <p:sp>
        <p:nvSpPr>
          <p:cNvPr id="56" name="Google Shape;56;p13"/>
          <p:cNvSpPr txBox="1"/>
          <p:nvPr/>
        </p:nvSpPr>
        <p:spPr>
          <a:xfrm>
            <a:off x="1545250" y="3217625"/>
            <a:ext cx="61533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Proxima Nova Semibold"/>
                <a:ea typeface="Proxima Nova Semibold"/>
                <a:cs typeface="Proxima Nova Semibold"/>
                <a:sym typeface="Proxima Nova Semibold"/>
              </a:rPr>
              <a:t>Speakers</a:t>
            </a:r>
            <a:r>
              <a:rPr lang="en" sz="1800">
                <a:solidFill>
                  <a:schemeClr val="lt1"/>
                </a:solidFill>
                <a:latin typeface="Proxima Nova Semibold"/>
                <a:ea typeface="Proxima Nova Semibold"/>
                <a:cs typeface="Proxima Nova Semibold"/>
                <a:sym typeface="Proxima Nova Semibold"/>
              </a:rPr>
              <a:t>:</a:t>
            </a:r>
            <a:r>
              <a:rPr lang="en" sz="1800">
                <a:solidFill>
                  <a:srgbClr val="1155CC"/>
                </a:solidFill>
                <a:latin typeface="Proxima Nova Semibold"/>
                <a:ea typeface="Proxima Nova Semibold"/>
                <a:cs typeface="Proxima Nova Semibold"/>
                <a:sym typeface="Proxima Nova Semibold"/>
              </a:rPr>
              <a:t>	</a:t>
            </a:r>
            <a:r>
              <a:rPr lang="en" sz="1800">
                <a:solidFill>
                  <a:srgbClr val="0000FF"/>
                </a:solidFill>
                <a:latin typeface="Proxima Nova Semibold"/>
                <a:ea typeface="Proxima Nova Semibold"/>
                <a:cs typeface="Proxima Nova Semibold"/>
                <a:sym typeface="Proxima Nova Semibold"/>
              </a:rPr>
              <a:t>					</a:t>
            </a:r>
            <a:r>
              <a:rPr lang="en" sz="2000">
                <a:solidFill>
                  <a:schemeClr val="lt1"/>
                </a:solidFill>
                <a:latin typeface="Proxima Nova Semibold"/>
                <a:ea typeface="Proxima Nova Semibold"/>
                <a:cs typeface="Proxima Nova Semibold"/>
                <a:sym typeface="Proxima Nova Semibold"/>
              </a:rPr>
              <a:t>Coordinator:</a:t>
            </a:r>
            <a:endParaRPr sz="2000">
              <a:solidFill>
                <a:schemeClr val="lt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Jatin Madineni					 Lakshman VS</a:t>
            </a:r>
            <a:endParaRPr sz="18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Alok N</a:t>
            </a:r>
            <a:endParaRPr sz="1800">
              <a:solidFill>
                <a:srgbClr val="FFFFFF"/>
              </a:solidFill>
              <a:latin typeface="Proxima Nova Semibold"/>
              <a:ea typeface="Proxima Nova Semibold"/>
              <a:cs typeface="Proxima Nova Semibold"/>
              <a:sym typeface="Proxima Nova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Features of OpenCV</a:t>
            </a:r>
            <a:endParaRPr>
              <a:solidFill>
                <a:schemeClr val="lt1"/>
              </a:solidFill>
              <a:latin typeface="Times New Roman"/>
              <a:ea typeface="Times New Roman"/>
              <a:cs typeface="Times New Roman"/>
              <a:sym typeface="Times New Roman"/>
            </a:endParaRPr>
          </a:p>
        </p:txBody>
      </p:sp>
      <p:sp>
        <p:nvSpPr>
          <p:cNvPr id="120" name="Google Shape;120;p22"/>
          <p:cNvSpPr txBox="1"/>
          <p:nvPr>
            <p:ph idx="1" type="body"/>
          </p:nvPr>
        </p:nvSpPr>
        <p:spPr>
          <a:xfrm>
            <a:off x="311700" y="1117250"/>
            <a:ext cx="8520600" cy="3416400"/>
          </a:xfrm>
          <a:prstGeom prst="rect">
            <a:avLst/>
          </a:prstGeom>
        </p:spPr>
        <p:txBody>
          <a:bodyPr anchorCtr="0" anchor="t" bIns="91425" lIns="91425" spcFirstLastPara="1" rIns="91425" wrap="square" tIns="91425">
            <a:noAutofit/>
          </a:bodyPr>
          <a:lstStyle/>
          <a:p>
            <a:pPr indent="-344805" lvl="0" marL="457200" rtl="0" algn="l">
              <a:lnSpc>
                <a:spcPct val="95000"/>
              </a:lnSpc>
              <a:spcBef>
                <a:spcPts val="0"/>
              </a:spcBef>
              <a:spcAft>
                <a:spcPts val="0"/>
              </a:spcAft>
              <a:buClr>
                <a:schemeClr val="lt1"/>
              </a:buClr>
              <a:buSzPts val="1830"/>
              <a:buFont typeface="Proxima Nova Semibold"/>
              <a:buChar char="●"/>
            </a:pPr>
            <a:r>
              <a:rPr lang="en" sz="1829">
                <a:solidFill>
                  <a:schemeClr val="lt1"/>
                </a:solidFill>
                <a:latin typeface="Proxima Nova Semibold"/>
                <a:ea typeface="Proxima Nova Semibold"/>
                <a:cs typeface="Proxima Nova Semibold"/>
                <a:sym typeface="Proxima Nova Semibold"/>
              </a:rPr>
              <a:t>Open Source</a:t>
            </a:r>
            <a:endParaRPr sz="1829">
              <a:solidFill>
                <a:schemeClr val="lt1"/>
              </a:solidFill>
              <a:latin typeface="Proxima Nova Semibold"/>
              <a:ea typeface="Proxima Nova Semibold"/>
              <a:cs typeface="Proxima Nova Semibold"/>
              <a:sym typeface="Proxima Nova Semibold"/>
            </a:endParaRPr>
          </a:p>
          <a:p>
            <a:pPr indent="0" lvl="0" marL="457200" rtl="0" algn="l">
              <a:lnSpc>
                <a:spcPct val="95000"/>
              </a:lnSpc>
              <a:spcBef>
                <a:spcPts val="1200"/>
              </a:spcBef>
              <a:spcAft>
                <a:spcPts val="0"/>
              </a:spcAft>
              <a:buSzPts val="935"/>
              <a:buNone/>
            </a:pPr>
            <a:r>
              <a:t/>
            </a:r>
            <a:endParaRPr sz="1829">
              <a:solidFill>
                <a:schemeClr val="lt1"/>
              </a:solidFill>
              <a:latin typeface="Proxima Nova Semibold"/>
              <a:ea typeface="Proxima Nova Semibold"/>
              <a:cs typeface="Proxima Nova Semibold"/>
              <a:sym typeface="Proxima Nova Semibold"/>
            </a:endParaRPr>
          </a:p>
          <a:p>
            <a:pPr indent="-344805" lvl="0" marL="457200" rtl="0" algn="l">
              <a:lnSpc>
                <a:spcPct val="95000"/>
              </a:lnSpc>
              <a:spcBef>
                <a:spcPts val="1200"/>
              </a:spcBef>
              <a:spcAft>
                <a:spcPts val="0"/>
              </a:spcAft>
              <a:buClr>
                <a:schemeClr val="lt1"/>
              </a:buClr>
              <a:buSzPts val="1830"/>
              <a:buFont typeface="Proxima Nova Semibold"/>
              <a:buChar char="●"/>
            </a:pPr>
            <a:r>
              <a:rPr lang="en" sz="1829">
                <a:solidFill>
                  <a:schemeClr val="lt1"/>
                </a:solidFill>
                <a:latin typeface="Proxima Nova Semibold"/>
                <a:ea typeface="Proxima Nova Semibold"/>
                <a:cs typeface="Proxima Nova Semibold"/>
                <a:sym typeface="Proxima Nova Semibold"/>
              </a:rPr>
              <a:t>Fast Speed</a:t>
            </a:r>
            <a:endParaRPr sz="1829">
              <a:solidFill>
                <a:schemeClr val="lt1"/>
              </a:solidFill>
              <a:latin typeface="Proxima Nova Semibold"/>
              <a:ea typeface="Proxima Nova Semibold"/>
              <a:cs typeface="Proxima Nova Semibold"/>
              <a:sym typeface="Proxima Nova Semibold"/>
            </a:endParaRPr>
          </a:p>
          <a:p>
            <a:pPr indent="0" lvl="0" marL="457200" rtl="0" algn="l">
              <a:lnSpc>
                <a:spcPct val="95000"/>
              </a:lnSpc>
              <a:spcBef>
                <a:spcPts val="1200"/>
              </a:spcBef>
              <a:spcAft>
                <a:spcPts val="0"/>
              </a:spcAft>
              <a:buSzPts val="935"/>
              <a:buNone/>
            </a:pPr>
            <a:r>
              <a:t/>
            </a:r>
            <a:endParaRPr sz="1829">
              <a:solidFill>
                <a:schemeClr val="lt1"/>
              </a:solidFill>
              <a:latin typeface="Proxima Nova Semibold"/>
              <a:ea typeface="Proxima Nova Semibold"/>
              <a:cs typeface="Proxima Nova Semibold"/>
              <a:sym typeface="Proxima Nova Semibold"/>
            </a:endParaRPr>
          </a:p>
          <a:p>
            <a:pPr indent="-344805" lvl="0" marL="457200" rtl="0" algn="l">
              <a:lnSpc>
                <a:spcPct val="95000"/>
              </a:lnSpc>
              <a:spcBef>
                <a:spcPts val="1200"/>
              </a:spcBef>
              <a:spcAft>
                <a:spcPts val="0"/>
              </a:spcAft>
              <a:buClr>
                <a:schemeClr val="lt1"/>
              </a:buClr>
              <a:buSzPts val="1830"/>
              <a:buFont typeface="Proxima Nova Semibold"/>
              <a:buChar char="●"/>
            </a:pPr>
            <a:r>
              <a:rPr lang="en" sz="1829">
                <a:solidFill>
                  <a:schemeClr val="lt1"/>
                </a:solidFill>
                <a:latin typeface="Proxima Nova Semibold"/>
                <a:ea typeface="Proxima Nova Semibold"/>
                <a:cs typeface="Proxima Nova Semibold"/>
                <a:sym typeface="Proxima Nova Semibold"/>
              </a:rPr>
              <a:t>Easy to integrate</a:t>
            </a:r>
            <a:endParaRPr sz="1829">
              <a:solidFill>
                <a:schemeClr val="lt1"/>
              </a:solidFill>
              <a:latin typeface="Proxima Nova Semibold"/>
              <a:ea typeface="Proxima Nova Semibold"/>
              <a:cs typeface="Proxima Nova Semibold"/>
              <a:sym typeface="Proxima Nova Semibold"/>
            </a:endParaRPr>
          </a:p>
          <a:p>
            <a:pPr indent="0" lvl="0" marL="457200" rtl="0" algn="l">
              <a:lnSpc>
                <a:spcPct val="95000"/>
              </a:lnSpc>
              <a:spcBef>
                <a:spcPts val="1200"/>
              </a:spcBef>
              <a:spcAft>
                <a:spcPts val="0"/>
              </a:spcAft>
              <a:buSzPts val="935"/>
              <a:buNone/>
            </a:pPr>
            <a:r>
              <a:t/>
            </a:r>
            <a:endParaRPr sz="1829">
              <a:solidFill>
                <a:schemeClr val="lt1"/>
              </a:solidFill>
              <a:latin typeface="Proxima Nova Semibold"/>
              <a:ea typeface="Proxima Nova Semibold"/>
              <a:cs typeface="Proxima Nova Semibold"/>
              <a:sym typeface="Proxima Nova Semibold"/>
            </a:endParaRPr>
          </a:p>
          <a:p>
            <a:pPr indent="-344805" lvl="0" marL="457200" rtl="0" algn="l">
              <a:lnSpc>
                <a:spcPct val="95000"/>
              </a:lnSpc>
              <a:spcBef>
                <a:spcPts val="1200"/>
              </a:spcBef>
              <a:spcAft>
                <a:spcPts val="0"/>
              </a:spcAft>
              <a:buClr>
                <a:schemeClr val="lt1"/>
              </a:buClr>
              <a:buSzPts val="1830"/>
              <a:buFont typeface="Proxima Nova Semibold"/>
              <a:buChar char="●"/>
            </a:pPr>
            <a:r>
              <a:rPr lang="en" sz="1829">
                <a:solidFill>
                  <a:schemeClr val="lt1"/>
                </a:solidFill>
                <a:latin typeface="Proxima Nova Semibold"/>
                <a:ea typeface="Proxima Nova Semibold"/>
                <a:cs typeface="Proxima Nova Semibold"/>
                <a:sym typeface="Proxima Nova Semibold"/>
              </a:rPr>
              <a:t>Ease of coding</a:t>
            </a:r>
            <a:endParaRPr sz="1829">
              <a:solidFill>
                <a:schemeClr val="lt1"/>
              </a:solidFill>
              <a:latin typeface="Proxima Nova Semibold"/>
              <a:ea typeface="Proxima Nova Semibold"/>
              <a:cs typeface="Proxima Nova Semibold"/>
              <a:sym typeface="Proxima Nova Semibold"/>
            </a:endParaRPr>
          </a:p>
          <a:p>
            <a:pPr indent="0" lvl="0" marL="457200" rtl="0" algn="l">
              <a:lnSpc>
                <a:spcPct val="95000"/>
              </a:lnSpc>
              <a:spcBef>
                <a:spcPts val="1200"/>
              </a:spcBef>
              <a:spcAft>
                <a:spcPts val="0"/>
              </a:spcAft>
              <a:buSzPts val="935"/>
              <a:buNone/>
            </a:pPr>
            <a:r>
              <a:t/>
            </a:r>
            <a:endParaRPr sz="1829">
              <a:solidFill>
                <a:schemeClr val="lt1"/>
              </a:solidFill>
              <a:latin typeface="Proxima Nova Semibold"/>
              <a:ea typeface="Proxima Nova Semibold"/>
              <a:cs typeface="Proxima Nova Semibold"/>
              <a:sym typeface="Proxima Nova Semibold"/>
            </a:endParaRPr>
          </a:p>
          <a:p>
            <a:pPr indent="-344805" lvl="0" marL="457200" rtl="0" algn="l">
              <a:lnSpc>
                <a:spcPct val="95000"/>
              </a:lnSpc>
              <a:spcBef>
                <a:spcPts val="1200"/>
              </a:spcBef>
              <a:spcAft>
                <a:spcPts val="0"/>
              </a:spcAft>
              <a:buClr>
                <a:schemeClr val="lt1"/>
              </a:buClr>
              <a:buSzPts val="1830"/>
              <a:buFont typeface="Proxima Nova Semibold"/>
              <a:buChar char="●"/>
            </a:pPr>
            <a:r>
              <a:rPr lang="en" sz="1829">
                <a:solidFill>
                  <a:schemeClr val="lt1"/>
                </a:solidFill>
                <a:latin typeface="Proxima Nova Semibold"/>
                <a:ea typeface="Proxima Nova Semibold"/>
                <a:cs typeface="Proxima Nova Semibold"/>
                <a:sym typeface="Proxima Nova Semibold"/>
              </a:rPr>
              <a:t>Fast prototyping</a:t>
            </a:r>
            <a:endParaRPr sz="1829">
              <a:solidFill>
                <a:schemeClr val="lt1"/>
              </a:solidFill>
              <a:latin typeface="Proxima Nova Semibold"/>
              <a:ea typeface="Proxima Nova Semibold"/>
              <a:cs typeface="Proxima Nova Semibold"/>
              <a:sym typeface="Proxima Nova Semibold"/>
            </a:endParaRPr>
          </a:p>
        </p:txBody>
      </p:sp>
      <p:pic>
        <p:nvPicPr>
          <p:cNvPr id="121" name="Google Shape;121;p22"/>
          <p:cNvPicPr preferRelativeResize="0"/>
          <p:nvPr/>
        </p:nvPicPr>
        <p:blipFill rotWithShape="1">
          <a:blip r:embed="rId3">
            <a:alphaModFix/>
          </a:blip>
          <a:srcRect b="9920" l="-989" r="8525" t="10972"/>
          <a:stretch/>
        </p:blipFill>
        <p:spPr>
          <a:xfrm>
            <a:off x="3904738" y="2802450"/>
            <a:ext cx="723900" cy="621525"/>
          </a:xfrm>
          <a:prstGeom prst="rect">
            <a:avLst/>
          </a:prstGeom>
          <a:noFill/>
          <a:ln>
            <a:noFill/>
          </a:ln>
        </p:spPr>
      </p:pic>
      <p:pic>
        <p:nvPicPr>
          <p:cNvPr id="122" name="Google Shape;122;p22"/>
          <p:cNvPicPr preferRelativeResize="0"/>
          <p:nvPr/>
        </p:nvPicPr>
        <p:blipFill rotWithShape="1">
          <a:blip r:embed="rId4">
            <a:alphaModFix/>
          </a:blip>
          <a:srcRect b="14383" l="15645" r="10274" t="7527"/>
          <a:stretch/>
        </p:blipFill>
        <p:spPr>
          <a:xfrm>
            <a:off x="3904750" y="1835049"/>
            <a:ext cx="723875" cy="773072"/>
          </a:xfrm>
          <a:prstGeom prst="rect">
            <a:avLst/>
          </a:prstGeom>
          <a:noFill/>
          <a:ln>
            <a:noFill/>
          </a:ln>
        </p:spPr>
      </p:pic>
      <p:pic>
        <p:nvPicPr>
          <p:cNvPr id="123" name="Google Shape;123;p22"/>
          <p:cNvPicPr preferRelativeResize="0"/>
          <p:nvPr/>
        </p:nvPicPr>
        <p:blipFill rotWithShape="1">
          <a:blip r:embed="rId5">
            <a:alphaModFix/>
          </a:blip>
          <a:srcRect b="6927" l="13866" r="11384" t="-9554"/>
          <a:stretch/>
        </p:blipFill>
        <p:spPr>
          <a:xfrm>
            <a:off x="3933063" y="3527200"/>
            <a:ext cx="667250" cy="738375"/>
          </a:xfrm>
          <a:prstGeom prst="rect">
            <a:avLst/>
          </a:prstGeom>
          <a:noFill/>
          <a:ln>
            <a:noFill/>
          </a:ln>
        </p:spPr>
      </p:pic>
      <p:pic>
        <p:nvPicPr>
          <p:cNvPr id="124" name="Google Shape;124;p22"/>
          <p:cNvPicPr preferRelativeResize="0"/>
          <p:nvPr/>
        </p:nvPicPr>
        <p:blipFill rotWithShape="1">
          <a:blip r:embed="rId6">
            <a:alphaModFix/>
          </a:blip>
          <a:srcRect b="7961" l="7490" r="8156" t="8579"/>
          <a:stretch/>
        </p:blipFill>
        <p:spPr>
          <a:xfrm>
            <a:off x="3933075" y="1017725"/>
            <a:ext cx="667225" cy="680747"/>
          </a:xfrm>
          <a:prstGeom prst="rect">
            <a:avLst/>
          </a:prstGeom>
          <a:noFill/>
          <a:ln>
            <a:noFill/>
          </a:ln>
        </p:spPr>
      </p:pic>
      <p:pic>
        <p:nvPicPr>
          <p:cNvPr id="125" name="Google Shape;125;p22"/>
          <p:cNvPicPr preferRelativeResize="0"/>
          <p:nvPr/>
        </p:nvPicPr>
        <p:blipFill rotWithShape="1">
          <a:blip r:embed="rId7">
            <a:alphaModFix/>
          </a:blip>
          <a:srcRect b="0" l="6950" r="0" t="9543"/>
          <a:stretch/>
        </p:blipFill>
        <p:spPr>
          <a:xfrm>
            <a:off x="3929900" y="4368800"/>
            <a:ext cx="723875" cy="6679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Applications of Computer Vision and OpenCV</a:t>
            </a:r>
            <a:endParaRPr>
              <a:solidFill>
                <a:schemeClr val="lt1"/>
              </a:solidFill>
              <a:latin typeface="Times New Roman"/>
              <a:ea typeface="Times New Roman"/>
              <a:cs typeface="Times New Roman"/>
              <a:sym typeface="Times New Roman"/>
            </a:endParaRPr>
          </a:p>
        </p:txBody>
      </p:sp>
      <p:sp>
        <p:nvSpPr>
          <p:cNvPr id="131" name="Google Shape;13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Self driving cars				</a:t>
            </a:r>
            <a:endParaRPr>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Cctv cameras</a:t>
            </a:r>
            <a:endParaRPr>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Face detection, recognition</a:t>
            </a:r>
            <a:endParaRPr>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Medical image analysis</a:t>
            </a:r>
            <a:endParaRPr>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Movies</a:t>
            </a:r>
            <a:endParaRPr>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Social distancing</a:t>
            </a:r>
            <a:endParaRPr>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Video/Image search and retrieval</a:t>
            </a:r>
            <a:endParaRPr>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Robotics</a:t>
            </a:r>
            <a:endParaRPr>
              <a:solidFill>
                <a:schemeClr val="lt1"/>
              </a:solidFill>
              <a:latin typeface="Proxima Nova Semibold"/>
              <a:ea typeface="Proxima Nova Semibold"/>
              <a:cs typeface="Proxima Nova Semibold"/>
              <a:sym typeface="Proxima Nova Semibold"/>
            </a:endParaRPr>
          </a:p>
          <a:p>
            <a:pPr indent="0" lvl="0" marL="457200" rtl="0" algn="l">
              <a:lnSpc>
                <a:spcPct val="150000"/>
              </a:lnSpc>
              <a:spcBef>
                <a:spcPts val="1200"/>
              </a:spcBef>
              <a:spcAft>
                <a:spcPts val="1200"/>
              </a:spcAft>
              <a:buNone/>
            </a:pPr>
            <a:r>
              <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152400" y="2892201"/>
            <a:ext cx="3725857" cy="2098900"/>
          </a:xfrm>
          <a:prstGeom prst="rect">
            <a:avLst/>
          </a:prstGeom>
          <a:noFill/>
          <a:ln>
            <a:noFill/>
          </a:ln>
        </p:spPr>
      </p:pic>
      <p:pic>
        <p:nvPicPr>
          <p:cNvPr id="137" name="Google Shape;137;p24"/>
          <p:cNvPicPr preferRelativeResize="0"/>
          <p:nvPr/>
        </p:nvPicPr>
        <p:blipFill>
          <a:blip r:embed="rId4">
            <a:alphaModFix/>
          </a:blip>
          <a:stretch>
            <a:fillRect/>
          </a:stretch>
        </p:blipFill>
        <p:spPr>
          <a:xfrm>
            <a:off x="4030647" y="152400"/>
            <a:ext cx="4063650" cy="2031825"/>
          </a:xfrm>
          <a:prstGeom prst="rect">
            <a:avLst/>
          </a:prstGeom>
          <a:noFill/>
          <a:ln>
            <a:noFill/>
          </a:ln>
        </p:spPr>
      </p:pic>
      <p:sp>
        <p:nvSpPr>
          <p:cNvPr id="138" name="Google Shape;138;p24"/>
          <p:cNvSpPr txBox="1"/>
          <p:nvPr/>
        </p:nvSpPr>
        <p:spPr>
          <a:xfrm>
            <a:off x="836550" y="1085325"/>
            <a:ext cx="319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Instance Segmentation</a:t>
            </a:r>
            <a:endParaRPr sz="1800">
              <a:solidFill>
                <a:srgbClr val="FFFFFF"/>
              </a:solidFill>
              <a:latin typeface="Proxima Nova Semibold"/>
              <a:ea typeface="Proxima Nova Semibold"/>
              <a:cs typeface="Proxima Nova Semibold"/>
              <a:sym typeface="Proxima Nova Semibold"/>
            </a:endParaRPr>
          </a:p>
        </p:txBody>
      </p:sp>
      <p:sp>
        <p:nvSpPr>
          <p:cNvPr id="139" name="Google Shape;139;p24"/>
          <p:cNvSpPr txBox="1"/>
          <p:nvPr/>
        </p:nvSpPr>
        <p:spPr>
          <a:xfrm>
            <a:off x="4199625" y="3710800"/>
            <a:ext cx="372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Object Detection and Tracking</a:t>
            </a:r>
            <a:endParaRPr sz="1800">
              <a:solidFill>
                <a:schemeClr val="lt1"/>
              </a:solidFill>
              <a:latin typeface="Proxima Nova Semibold"/>
              <a:ea typeface="Proxima Nova Semibold"/>
              <a:cs typeface="Proxima Nova Semibold"/>
              <a:sym typeface="Proxima Nova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Some famous projects that use OpenCV are</a:t>
            </a:r>
            <a:endParaRPr>
              <a:solidFill>
                <a:schemeClr val="lt1"/>
              </a:solidFill>
              <a:latin typeface="Times New Roman"/>
              <a:ea typeface="Times New Roman"/>
              <a:cs typeface="Times New Roman"/>
              <a:sym typeface="Times New Roman"/>
            </a:endParaRPr>
          </a:p>
        </p:txBody>
      </p:sp>
      <p:sp>
        <p:nvSpPr>
          <p:cNvPr id="145" name="Google Shape;145;p25"/>
          <p:cNvSpPr txBox="1"/>
          <p:nvPr>
            <p:ph idx="1" type="body"/>
          </p:nvPr>
        </p:nvSpPr>
        <p:spPr>
          <a:xfrm>
            <a:off x="311700" y="1226425"/>
            <a:ext cx="43989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Clr>
                <a:schemeClr val="lt1"/>
              </a:buClr>
              <a:buSzPts val="1800"/>
              <a:buFont typeface="Proxima Nova Semibold"/>
              <a:buChar char="●"/>
            </a:pPr>
            <a:r>
              <a:rPr lang="en" sz="1800">
                <a:solidFill>
                  <a:schemeClr val="lt1"/>
                </a:solidFill>
                <a:latin typeface="Proxima Nova Semibold"/>
                <a:ea typeface="Proxima Nova Semibold"/>
                <a:cs typeface="Proxima Nova Semibold"/>
                <a:sym typeface="Proxima Nova Semibold"/>
              </a:rPr>
              <a:t>Face ID from Apple</a:t>
            </a:r>
            <a:endParaRPr sz="1800">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sz="1800">
                <a:solidFill>
                  <a:schemeClr val="lt1"/>
                </a:solidFill>
                <a:latin typeface="Proxima Nova Semibold"/>
                <a:ea typeface="Proxima Nova Semibold"/>
                <a:cs typeface="Proxima Nova Semibold"/>
                <a:sym typeface="Proxima Nova Semibold"/>
              </a:rPr>
              <a:t>Tesla’s Self Driving Computer</a:t>
            </a:r>
            <a:endParaRPr sz="1800">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sz="1800">
                <a:solidFill>
                  <a:schemeClr val="lt1"/>
                </a:solidFill>
                <a:latin typeface="Proxima Nova Semibold"/>
                <a:ea typeface="Proxima Nova Semibold"/>
                <a:cs typeface="Proxima Nova Semibold"/>
                <a:sym typeface="Proxima Nova Semibold"/>
              </a:rPr>
              <a:t>Robotics - Hanson, Boston Dynamics</a:t>
            </a:r>
            <a:endParaRPr sz="1800">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sz="1800">
                <a:solidFill>
                  <a:schemeClr val="lt1"/>
                </a:solidFill>
                <a:latin typeface="Proxima Nova Semibold"/>
                <a:ea typeface="Proxima Nova Semibold"/>
                <a:cs typeface="Proxima Nova Semibold"/>
                <a:sym typeface="Proxima Nova Semibold"/>
              </a:rPr>
              <a:t>Virtual Painting App</a:t>
            </a:r>
            <a:endParaRPr sz="1800">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sz="1800">
                <a:solidFill>
                  <a:schemeClr val="lt1"/>
                </a:solidFill>
                <a:latin typeface="Proxima Nova Semibold"/>
                <a:ea typeface="Proxima Nova Semibold"/>
                <a:cs typeface="Proxima Nova Semibold"/>
                <a:sym typeface="Proxima Nova Semibold"/>
              </a:rPr>
              <a:t>Smart attendance system</a:t>
            </a:r>
            <a:endParaRPr sz="1800">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sz="1800">
                <a:solidFill>
                  <a:schemeClr val="lt1"/>
                </a:solidFill>
                <a:latin typeface="Proxima Nova Semibold"/>
                <a:ea typeface="Proxima Nova Semibold"/>
                <a:cs typeface="Proxima Nova Semibold"/>
                <a:sym typeface="Proxima Nova Semibold"/>
              </a:rPr>
              <a:t>Computational photography</a:t>
            </a:r>
            <a:endParaRPr sz="1800">
              <a:solidFill>
                <a:schemeClr val="lt1"/>
              </a:solidFill>
              <a:latin typeface="Proxima Nova Semibold"/>
              <a:ea typeface="Proxima Nova Semibold"/>
              <a:cs typeface="Proxima Nova Semibold"/>
              <a:sym typeface="Proxima Nova Semibold"/>
            </a:endParaRPr>
          </a:p>
          <a:p>
            <a:pPr indent="-342900" lvl="0" marL="457200" rtl="0" algn="l">
              <a:lnSpc>
                <a:spcPct val="150000"/>
              </a:lnSpc>
              <a:spcBef>
                <a:spcPts val="0"/>
              </a:spcBef>
              <a:spcAft>
                <a:spcPts val="0"/>
              </a:spcAft>
              <a:buClr>
                <a:schemeClr val="lt1"/>
              </a:buClr>
              <a:buSzPts val="1800"/>
              <a:buFont typeface="Proxima Nova Semibold"/>
              <a:buChar char="●"/>
            </a:pPr>
            <a:r>
              <a:rPr lang="en" sz="1800">
                <a:solidFill>
                  <a:schemeClr val="lt1"/>
                </a:solidFill>
                <a:latin typeface="Proxima Nova Semibold"/>
                <a:ea typeface="Proxima Nova Semibold"/>
                <a:cs typeface="Proxima Nova Semibold"/>
                <a:sym typeface="Proxima Nova Semibold"/>
              </a:rPr>
              <a:t>Face-swapping</a:t>
            </a:r>
            <a:endParaRPr sz="1800">
              <a:solidFill>
                <a:schemeClr val="lt1"/>
              </a:solidFill>
              <a:latin typeface="Proxima Nova Semibold"/>
              <a:ea typeface="Proxima Nova Semibold"/>
              <a:cs typeface="Proxima Nova Semibold"/>
              <a:sym typeface="Proxima Nova Semibold"/>
            </a:endParaRPr>
          </a:p>
          <a:p>
            <a:pPr indent="0" lvl="0" marL="457200" rtl="0" algn="l">
              <a:spcBef>
                <a:spcPts val="1200"/>
              </a:spcBef>
              <a:spcAft>
                <a:spcPts val="1200"/>
              </a:spcAft>
              <a:buNone/>
            </a:pPr>
            <a:r>
              <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roxima Nova Semibold"/>
                <a:ea typeface="Proxima Nova Semibold"/>
                <a:cs typeface="Proxima Nova Semibold"/>
                <a:sym typeface="Proxima Nova Semibold"/>
              </a:rPr>
              <a:t> Images</a:t>
            </a:r>
            <a:endParaRPr>
              <a:solidFill>
                <a:schemeClr val="lt1"/>
              </a:solidFill>
              <a:latin typeface="Proxima Nova Semibold"/>
              <a:ea typeface="Proxima Nova Semibold"/>
              <a:cs typeface="Proxima Nova Semibold"/>
              <a:sym typeface="Proxima Nova Semibold"/>
            </a:endParaRPr>
          </a:p>
        </p:txBody>
      </p:sp>
      <p:pic>
        <p:nvPicPr>
          <p:cNvPr id="151" name="Google Shape;151;p26"/>
          <p:cNvPicPr preferRelativeResize="0"/>
          <p:nvPr/>
        </p:nvPicPr>
        <p:blipFill>
          <a:blip r:embed="rId3">
            <a:alphaModFix/>
          </a:blip>
          <a:stretch>
            <a:fillRect/>
          </a:stretch>
        </p:blipFill>
        <p:spPr>
          <a:xfrm>
            <a:off x="506768" y="1162375"/>
            <a:ext cx="2725206" cy="1813250"/>
          </a:xfrm>
          <a:prstGeom prst="rect">
            <a:avLst/>
          </a:prstGeom>
          <a:noFill/>
          <a:ln>
            <a:noFill/>
          </a:ln>
        </p:spPr>
      </p:pic>
      <p:pic>
        <p:nvPicPr>
          <p:cNvPr id="152" name="Google Shape;152;p26"/>
          <p:cNvPicPr preferRelativeResize="0"/>
          <p:nvPr/>
        </p:nvPicPr>
        <p:blipFill>
          <a:blip r:embed="rId4">
            <a:alphaModFix/>
          </a:blip>
          <a:stretch>
            <a:fillRect/>
          </a:stretch>
        </p:blipFill>
        <p:spPr>
          <a:xfrm>
            <a:off x="1400280" y="2646375"/>
            <a:ext cx="2780170" cy="1854375"/>
          </a:xfrm>
          <a:prstGeom prst="rect">
            <a:avLst/>
          </a:prstGeom>
          <a:noFill/>
          <a:ln>
            <a:noFill/>
          </a:ln>
        </p:spPr>
      </p:pic>
      <p:pic>
        <p:nvPicPr>
          <p:cNvPr id="153" name="Google Shape;153;p26"/>
          <p:cNvPicPr preferRelativeResize="0"/>
          <p:nvPr/>
        </p:nvPicPr>
        <p:blipFill>
          <a:blip r:embed="rId5">
            <a:alphaModFix/>
          </a:blip>
          <a:stretch>
            <a:fillRect/>
          </a:stretch>
        </p:blipFill>
        <p:spPr>
          <a:xfrm>
            <a:off x="2805925" y="792000"/>
            <a:ext cx="3532149" cy="1854375"/>
          </a:xfrm>
          <a:prstGeom prst="rect">
            <a:avLst/>
          </a:prstGeom>
          <a:noFill/>
          <a:ln>
            <a:noFill/>
          </a:ln>
        </p:spPr>
      </p:pic>
      <p:pic>
        <p:nvPicPr>
          <p:cNvPr id="154" name="Google Shape;154;p26"/>
          <p:cNvPicPr preferRelativeResize="0"/>
          <p:nvPr/>
        </p:nvPicPr>
        <p:blipFill>
          <a:blip r:embed="rId6">
            <a:alphaModFix/>
          </a:blip>
          <a:stretch>
            <a:fillRect/>
          </a:stretch>
        </p:blipFill>
        <p:spPr>
          <a:xfrm>
            <a:off x="3892679" y="2571750"/>
            <a:ext cx="3223556" cy="1813250"/>
          </a:xfrm>
          <a:prstGeom prst="rect">
            <a:avLst/>
          </a:prstGeom>
          <a:noFill/>
          <a:ln>
            <a:noFill/>
          </a:ln>
        </p:spPr>
      </p:pic>
      <p:pic>
        <p:nvPicPr>
          <p:cNvPr id="155" name="Google Shape;155;p26"/>
          <p:cNvPicPr preferRelativeResize="0"/>
          <p:nvPr/>
        </p:nvPicPr>
        <p:blipFill>
          <a:blip r:embed="rId7">
            <a:alphaModFix/>
          </a:blip>
          <a:stretch>
            <a:fillRect/>
          </a:stretch>
        </p:blipFill>
        <p:spPr>
          <a:xfrm>
            <a:off x="4572000" y="1052775"/>
            <a:ext cx="3607901" cy="2032450"/>
          </a:xfrm>
          <a:prstGeom prst="rect">
            <a:avLst/>
          </a:prstGeom>
          <a:noFill/>
          <a:ln>
            <a:noFill/>
          </a:ln>
        </p:spPr>
      </p:pic>
      <p:pic>
        <p:nvPicPr>
          <p:cNvPr id="156" name="Google Shape;156;p26"/>
          <p:cNvPicPr preferRelativeResize="0"/>
          <p:nvPr/>
        </p:nvPicPr>
        <p:blipFill>
          <a:blip r:embed="rId8">
            <a:alphaModFix/>
          </a:blip>
          <a:stretch>
            <a:fillRect/>
          </a:stretch>
        </p:blipFill>
        <p:spPr>
          <a:xfrm>
            <a:off x="775825" y="1624137"/>
            <a:ext cx="4029075" cy="26723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51237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roxima Nova Semibold"/>
                <a:ea typeface="Proxima Nova Semibold"/>
                <a:cs typeface="Proxima Nova Semibold"/>
                <a:sym typeface="Proxima Nova Semibold"/>
              </a:rPr>
              <a:t>Rasters and Vectors</a:t>
            </a:r>
            <a:endParaRPr>
              <a:solidFill>
                <a:schemeClr val="lt1"/>
              </a:solidFill>
              <a:latin typeface="Proxima Nova Semibold"/>
              <a:ea typeface="Proxima Nova Semibold"/>
              <a:cs typeface="Proxima Nova Semibold"/>
              <a:sym typeface="Proxima Nova Semibold"/>
            </a:endParaRPr>
          </a:p>
        </p:txBody>
      </p:sp>
      <p:pic>
        <p:nvPicPr>
          <p:cNvPr id="162" name="Google Shape;162;p27"/>
          <p:cNvPicPr preferRelativeResize="0"/>
          <p:nvPr/>
        </p:nvPicPr>
        <p:blipFill>
          <a:blip r:embed="rId3">
            <a:alphaModFix/>
          </a:blip>
          <a:stretch>
            <a:fillRect/>
          </a:stretch>
        </p:blipFill>
        <p:spPr>
          <a:xfrm>
            <a:off x="512368" y="1484405"/>
            <a:ext cx="6339775" cy="257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01350" y="466150"/>
            <a:ext cx="138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roxima Nova Semibold"/>
                <a:ea typeface="Proxima Nova Semibold"/>
                <a:cs typeface="Proxima Nova Semibold"/>
                <a:sym typeface="Proxima Nova Semibold"/>
              </a:rPr>
              <a:t>Vectors</a:t>
            </a:r>
            <a:endParaRPr>
              <a:solidFill>
                <a:schemeClr val="lt1"/>
              </a:solidFill>
              <a:latin typeface="Proxima Nova Semibold"/>
              <a:ea typeface="Proxima Nova Semibold"/>
              <a:cs typeface="Proxima Nova Semibold"/>
              <a:sym typeface="Proxima Nova Semibold"/>
            </a:endParaRPr>
          </a:p>
        </p:txBody>
      </p:sp>
      <p:pic>
        <p:nvPicPr>
          <p:cNvPr id="168" name="Google Shape;168;p28"/>
          <p:cNvPicPr preferRelativeResize="0"/>
          <p:nvPr/>
        </p:nvPicPr>
        <p:blipFill>
          <a:blip r:embed="rId3">
            <a:alphaModFix/>
          </a:blip>
          <a:stretch>
            <a:fillRect/>
          </a:stretch>
        </p:blipFill>
        <p:spPr>
          <a:xfrm>
            <a:off x="1293999" y="1132425"/>
            <a:ext cx="5003899" cy="3544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264050" y="307700"/>
            <a:ext cx="756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roxima Nova Semibold"/>
                <a:ea typeface="Proxima Nova Semibold"/>
                <a:cs typeface="Proxima Nova Semibold"/>
                <a:sym typeface="Proxima Nova Semibold"/>
              </a:rPr>
              <a:t>Color Schemes in Images</a:t>
            </a:r>
            <a:endParaRPr>
              <a:solidFill>
                <a:schemeClr val="lt1"/>
              </a:solidFill>
              <a:latin typeface="Proxima Nova Semibold"/>
              <a:ea typeface="Proxima Nova Semibold"/>
              <a:cs typeface="Proxima Nova Semibold"/>
              <a:sym typeface="Proxima Nova Semibold"/>
            </a:endParaRPr>
          </a:p>
        </p:txBody>
      </p:sp>
      <p:pic>
        <p:nvPicPr>
          <p:cNvPr id="174" name="Google Shape;174;p29"/>
          <p:cNvPicPr preferRelativeResize="0"/>
          <p:nvPr/>
        </p:nvPicPr>
        <p:blipFill>
          <a:blip r:embed="rId3">
            <a:alphaModFix/>
          </a:blip>
          <a:stretch>
            <a:fillRect/>
          </a:stretch>
        </p:blipFill>
        <p:spPr>
          <a:xfrm>
            <a:off x="2269338" y="1197000"/>
            <a:ext cx="4743450" cy="3581400"/>
          </a:xfrm>
          <a:prstGeom prst="rect">
            <a:avLst/>
          </a:prstGeom>
          <a:noFill/>
          <a:ln>
            <a:noFill/>
          </a:ln>
        </p:spPr>
      </p:pic>
      <p:pic>
        <p:nvPicPr>
          <p:cNvPr id="175" name="Google Shape;175;p29"/>
          <p:cNvPicPr preferRelativeResize="0"/>
          <p:nvPr/>
        </p:nvPicPr>
        <p:blipFill rotWithShape="1">
          <a:blip r:embed="rId4">
            <a:alphaModFix/>
          </a:blip>
          <a:srcRect b="1579" l="0" r="0" t="-1579"/>
          <a:stretch/>
        </p:blipFill>
        <p:spPr>
          <a:xfrm>
            <a:off x="1531724" y="1332174"/>
            <a:ext cx="5875826" cy="3311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roxima Nova Semibold"/>
                <a:ea typeface="Proxima Nova Semibold"/>
                <a:cs typeface="Proxima Nova Semibold"/>
                <a:sym typeface="Proxima Nova Semibold"/>
              </a:rPr>
              <a:t>Images and Arrays</a:t>
            </a:r>
            <a:endParaRPr>
              <a:solidFill>
                <a:schemeClr val="lt1"/>
              </a:solidFill>
              <a:latin typeface="Proxima Nova Semibold"/>
              <a:ea typeface="Proxima Nova Semibold"/>
              <a:cs typeface="Proxima Nova Semibold"/>
              <a:sym typeface="Proxima Nova Semibold"/>
            </a:endParaRPr>
          </a:p>
        </p:txBody>
      </p:sp>
      <p:pic>
        <p:nvPicPr>
          <p:cNvPr id="181" name="Google Shape;181;p30"/>
          <p:cNvPicPr preferRelativeResize="0"/>
          <p:nvPr/>
        </p:nvPicPr>
        <p:blipFill>
          <a:blip r:embed="rId3">
            <a:alphaModFix/>
          </a:blip>
          <a:stretch>
            <a:fillRect/>
          </a:stretch>
        </p:blipFill>
        <p:spPr>
          <a:xfrm>
            <a:off x="416325" y="1271200"/>
            <a:ext cx="6277474" cy="3218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roxima Nova Semibold"/>
                <a:ea typeface="Proxima Nova Semibold"/>
                <a:cs typeface="Proxima Nova Semibold"/>
                <a:sym typeface="Proxima Nova Semibold"/>
              </a:rPr>
              <a:t>Arithmetic</a:t>
            </a:r>
            <a:r>
              <a:rPr lang="en">
                <a:solidFill>
                  <a:schemeClr val="lt1"/>
                </a:solidFill>
                <a:latin typeface="Proxima Nova Semibold"/>
                <a:ea typeface="Proxima Nova Semibold"/>
                <a:cs typeface="Proxima Nova Semibold"/>
                <a:sym typeface="Proxima Nova Semibold"/>
              </a:rPr>
              <a:t> Operations on Images</a:t>
            </a:r>
            <a:endParaRPr>
              <a:solidFill>
                <a:schemeClr val="lt1"/>
              </a:solidFill>
              <a:latin typeface="Proxima Nova Semibold"/>
              <a:ea typeface="Proxima Nova Semibold"/>
              <a:cs typeface="Proxima Nova Semibold"/>
              <a:sym typeface="Proxima Nova Semibold"/>
            </a:endParaRPr>
          </a:p>
        </p:txBody>
      </p:sp>
      <p:pic>
        <p:nvPicPr>
          <p:cNvPr id="187" name="Google Shape;187;p31"/>
          <p:cNvPicPr preferRelativeResize="0"/>
          <p:nvPr/>
        </p:nvPicPr>
        <p:blipFill rotWithShape="1">
          <a:blip r:embed="rId3">
            <a:alphaModFix/>
          </a:blip>
          <a:srcRect b="-2820" l="0" r="0" t="2820"/>
          <a:stretch/>
        </p:blipFill>
        <p:spPr>
          <a:xfrm>
            <a:off x="3687213" y="1440788"/>
            <a:ext cx="4415475" cy="2994250"/>
          </a:xfrm>
          <a:prstGeom prst="rect">
            <a:avLst/>
          </a:prstGeom>
          <a:noFill/>
          <a:ln>
            <a:noFill/>
          </a:ln>
        </p:spPr>
      </p:pic>
      <p:pic>
        <p:nvPicPr>
          <p:cNvPr id="188" name="Google Shape;188;p31"/>
          <p:cNvPicPr preferRelativeResize="0"/>
          <p:nvPr/>
        </p:nvPicPr>
        <p:blipFill>
          <a:blip r:embed="rId4">
            <a:alphaModFix/>
          </a:blip>
          <a:stretch>
            <a:fillRect/>
          </a:stretch>
        </p:blipFill>
        <p:spPr>
          <a:xfrm>
            <a:off x="432252" y="1343452"/>
            <a:ext cx="3188925" cy="318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latin typeface="Times New Roman"/>
                <a:ea typeface="Times New Roman"/>
                <a:cs typeface="Times New Roman"/>
                <a:sym typeface="Times New Roman"/>
              </a:rPr>
              <a:t>What is Computer Vision?</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Font typeface="Proxima Nova Semibold"/>
              <a:buChar char="●"/>
            </a:pPr>
            <a:r>
              <a:rPr lang="en">
                <a:solidFill>
                  <a:srgbClr val="FFFFFF"/>
                </a:solidFill>
                <a:latin typeface="Proxima Nova Semibold"/>
                <a:ea typeface="Proxima Nova Semibold"/>
                <a:cs typeface="Proxima Nova Semibold"/>
                <a:sym typeface="Proxima Nova Semibold"/>
              </a:rPr>
              <a:t>Computer vision is a field of artificial intelligence (AI) that enables computers and systems to derive meaningful information from digital images, videos and other visual inputs .</a:t>
            </a:r>
            <a:endParaRPr>
              <a:solidFill>
                <a:srgbClr val="FFFFFF"/>
              </a:solidFill>
              <a:latin typeface="Proxima Nova Semibold"/>
              <a:ea typeface="Proxima Nova Semibold"/>
              <a:cs typeface="Proxima Nova Semibold"/>
              <a:sym typeface="Proxima Nova Semibold"/>
            </a:endParaRPr>
          </a:p>
          <a:p>
            <a:pPr indent="0" lvl="0" marL="914400" rtl="0" algn="l">
              <a:spcBef>
                <a:spcPts val="1200"/>
              </a:spcBef>
              <a:spcAft>
                <a:spcPts val="0"/>
              </a:spcAft>
              <a:buNone/>
            </a:pPr>
            <a:r>
              <a:rPr lang="en">
                <a:solidFill>
                  <a:srgbClr val="FFFFFF"/>
                </a:solidFill>
              </a:rPr>
              <a:t>							</a:t>
            </a:r>
            <a:endParaRPr>
              <a:solidFill>
                <a:srgbClr val="FFFFFF"/>
              </a:solidFill>
            </a:endParaRPr>
          </a:p>
          <a:p>
            <a:pPr indent="0" lvl="0" marL="0" rtl="0" algn="l">
              <a:spcBef>
                <a:spcPts val="1200"/>
              </a:spcBef>
              <a:spcAft>
                <a:spcPts val="1200"/>
              </a:spcAft>
              <a:buNone/>
            </a:pPr>
            <a:r>
              <a:t/>
            </a:r>
            <a:endParaRPr/>
          </a:p>
        </p:txBody>
      </p:sp>
      <p:pic>
        <p:nvPicPr>
          <p:cNvPr id="63" name="Google Shape;63;p14"/>
          <p:cNvPicPr preferRelativeResize="0"/>
          <p:nvPr/>
        </p:nvPicPr>
        <p:blipFill rotWithShape="1">
          <a:blip r:embed="rId3">
            <a:alphaModFix/>
          </a:blip>
          <a:srcRect b="0" l="0" r="1652" t="0"/>
          <a:stretch/>
        </p:blipFill>
        <p:spPr>
          <a:xfrm>
            <a:off x="811475" y="2292400"/>
            <a:ext cx="3335050" cy="1940350"/>
          </a:xfrm>
          <a:prstGeom prst="rect">
            <a:avLst/>
          </a:prstGeom>
          <a:noFill/>
          <a:ln>
            <a:noFill/>
          </a:ln>
        </p:spPr>
      </p:pic>
      <p:pic>
        <p:nvPicPr>
          <p:cNvPr id="64" name="Google Shape;64;p14"/>
          <p:cNvPicPr preferRelativeResize="0"/>
          <p:nvPr/>
        </p:nvPicPr>
        <p:blipFill>
          <a:blip r:embed="rId4">
            <a:alphaModFix/>
          </a:blip>
          <a:stretch>
            <a:fillRect/>
          </a:stretch>
        </p:blipFill>
        <p:spPr>
          <a:xfrm>
            <a:off x="4431075" y="2292400"/>
            <a:ext cx="3264069" cy="194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roxima Nova Semibold"/>
                <a:ea typeface="Proxima Nova Semibold"/>
                <a:cs typeface="Proxima Nova Semibold"/>
                <a:sym typeface="Proxima Nova Semibold"/>
              </a:rPr>
              <a:t>Bitwise Operations</a:t>
            </a:r>
            <a:endParaRPr>
              <a:solidFill>
                <a:schemeClr val="lt1"/>
              </a:solidFill>
              <a:latin typeface="Proxima Nova Semibold"/>
              <a:ea typeface="Proxima Nova Semibold"/>
              <a:cs typeface="Proxima Nova Semibold"/>
              <a:sym typeface="Proxima Nova Semibold"/>
            </a:endParaRPr>
          </a:p>
        </p:txBody>
      </p:sp>
      <p:pic>
        <p:nvPicPr>
          <p:cNvPr id="194" name="Google Shape;194;p32"/>
          <p:cNvPicPr preferRelativeResize="0"/>
          <p:nvPr/>
        </p:nvPicPr>
        <p:blipFill>
          <a:blip r:embed="rId3">
            <a:alphaModFix/>
          </a:blip>
          <a:stretch>
            <a:fillRect/>
          </a:stretch>
        </p:blipFill>
        <p:spPr>
          <a:xfrm>
            <a:off x="311710" y="1440185"/>
            <a:ext cx="6653550" cy="2895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roxima Nova Semibold"/>
                <a:ea typeface="Proxima Nova Semibold"/>
                <a:cs typeface="Proxima Nova Semibold"/>
                <a:sym typeface="Proxima Nova Semibold"/>
              </a:rPr>
              <a:t>ML and Image Processing</a:t>
            </a:r>
            <a:endParaRPr>
              <a:solidFill>
                <a:schemeClr val="lt1"/>
              </a:solidFill>
              <a:latin typeface="Proxima Nova Semibold"/>
              <a:ea typeface="Proxima Nova Semibold"/>
              <a:cs typeface="Proxima Nova Semibold"/>
              <a:sym typeface="Proxima Nova Semibold"/>
            </a:endParaRPr>
          </a:p>
        </p:txBody>
      </p:sp>
      <p:pic>
        <p:nvPicPr>
          <p:cNvPr id="200" name="Google Shape;200;p33"/>
          <p:cNvPicPr preferRelativeResize="0"/>
          <p:nvPr/>
        </p:nvPicPr>
        <p:blipFill>
          <a:blip r:embed="rId3">
            <a:alphaModFix/>
          </a:blip>
          <a:stretch>
            <a:fillRect/>
          </a:stretch>
        </p:blipFill>
        <p:spPr>
          <a:xfrm>
            <a:off x="1207451" y="1165550"/>
            <a:ext cx="5377200" cy="3024675"/>
          </a:xfrm>
          <a:prstGeom prst="rect">
            <a:avLst/>
          </a:prstGeom>
          <a:noFill/>
          <a:ln>
            <a:noFill/>
          </a:ln>
        </p:spPr>
      </p:pic>
      <p:pic>
        <p:nvPicPr>
          <p:cNvPr id="201" name="Google Shape;201;p33"/>
          <p:cNvPicPr preferRelativeResize="0"/>
          <p:nvPr/>
        </p:nvPicPr>
        <p:blipFill>
          <a:blip r:embed="rId4">
            <a:alphaModFix/>
          </a:blip>
          <a:stretch>
            <a:fillRect/>
          </a:stretch>
        </p:blipFill>
        <p:spPr>
          <a:xfrm>
            <a:off x="1113138" y="1165538"/>
            <a:ext cx="5565825" cy="338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1713550" y="2151725"/>
            <a:ext cx="5627400" cy="14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20">
                <a:solidFill>
                  <a:schemeClr val="lt1"/>
                </a:solidFill>
                <a:latin typeface="Proxima Nova Semibold"/>
                <a:ea typeface="Proxima Nova Semibold"/>
                <a:cs typeface="Proxima Nova Semibold"/>
                <a:sym typeface="Proxima Nova Semibold"/>
              </a:rPr>
              <a:t>Hands On OpenCV!</a:t>
            </a:r>
            <a:endParaRPr sz="4120">
              <a:solidFill>
                <a:schemeClr val="lt1"/>
              </a:solidFill>
              <a:latin typeface="Proxima Nova Semibold"/>
              <a:ea typeface="Proxima Nova Semibold"/>
              <a:cs typeface="Proxima Nova Semibold"/>
              <a:sym typeface="Proxima Nova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5" title="output.mp4">
            <a:hlinkClick r:id="rId3"/>
          </p:cNvPr>
          <p:cNvPicPr preferRelativeResize="0"/>
          <p:nvPr/>
        </p:nvPicPr>
        <p:blipFill>
          <a:blip r:embed="rId4">
            <a:alphaModFix/>
          </a:blip>
          <a:stretch>
            <a:fillRect/>
          </a:stretch>
        </p:blipFill>
        <p:spPr>
          <a:xfrm>
            <a:off x="1614625" y="387150"/>
            <a:ext cx="5445200" cy="408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nvSpPr>
        <p:spPr>
          <a:xfrm>
            <a:off x="2236050" y="3978425"/>
            <a:ext cx="4671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2"/>
                </a:solidFill>
                <a:latin typeface="Proxima Nova Semibold"/>
                <a:ea typeface="Proxima Nova Semibold"/>
                <a:cs typeface="Proxima Nova Semibold"/>
                <a:sym typeface="Proxima Nova Semibold"/>
              </a:rPr>
              <a:t>Kindly fill the feedback form</a:t>
            </a:r>
            <a:endParaRPr sz="1700">
              <a:solidFill>
                <a:schemeClr val="lt2"/>
              </a:solidFill>
              <a:latin typeface="Proxima Nova Semibold"/>
              <a:ea typeface="Proxima Nova Semibold"/>
              <a:cs typeface="Proxima Nova Semibold"/>
              <a:sym typeface="Proxima Nova Semibold"/>
            </a:endParaRPr>
          </a:p>
        </p:txBody>
      </p:sp>
      <p:sp>
        <p:nvSpPr>
          <p:cNvPr id="217" name="Google Shape;217;p36"/>
          <p:cNvSpPr txBox="1"/>
          <p:nvPr/>
        </p:nvSpPr>
        <p:spPr>
          <a:xfrm>
            <a:off x="1675200" y="949050"/>
            <a:ext cx="5793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2"/>
                </a:solidFill>
                <a:latin typeface="Proxima Nova"/>
                <a:ea typeface="Proxima Nova"/>
                <a:cs typeface="Proxima Nova"/>
                <a:sym typeface="Proxima Nova"/>
              </a:rPr>
              <a:t>Follow us on our social media handles</a:t>
            </a:r>
            <a:endParaRPr b="1" sz="2500">
              <a:solidFill>
                <a:schemeClr val="lt2"/>
              </a:solidFill>
              <a:latin typeface="Proxima Nova"/>
              <a:ea typeface="Proxima Nova"/>
              <a:cs typeface="Proxima Nova"/>
              <a:sym typeface="Proxima Nova"/>
            </a:endParaRPr>
          </a:p>
        </p:txBody>
      </p:sp>
      <p:pic>
        <p:nvPicPr>
          <p:cNvPr id="218" name="Google Shape;218;p36"/>
          <p:cNvPicPr preferRelativeResize="0"/>
          <p:nvPr/>
        </p:nvPicPr>
        <p:blipFill>
          <a:blip r:embed="rId3">
            <a:alphaModFix/>
          </a:blip>
          <a:stretch>
            <a:fillRect/>
          </a:stretch>
        </p:blipFill>
        <p:spPr>
          <a:xfrm>
            <a:off x="1059650" y="1981176"/>
            <a:ext cx="7024699" cy="107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2086050"/>
            <a:ext cx="8520600" cy="9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5000">
                <a:solidFill>
                  <a:schemeClr val="lt1"/>
                </a:solidFill>
                <a:latin typeface="Proxima Nova"/>
                <a:ea typeface="Proxima Nova"/>
                <a:cs typeface="Proxima Nova"/>
                <a:sym typeface="Proxima Nova"/>
              </a:rPr>
              <a:t>Thank you!</a:t>
            </a:r>
            <a:endParaRPr b="1" sz="5000">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 name="Google Shape;70;p15"/>
          <p:cNvSpPr txBox="1"/>
          <p:nvPr/>
        </p:nvSpPr>
        <p:spPr>
          <a:xfrm>
            <a:off x="311700" y="445025"/>
            <a:ext cx="8520600" cy="843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Proxima Nova Semibold"/>
              <a:buChar char="●"/>
            </a:pPr>
            <a:r>
              <a:rPr lang="en" sz="1800">
                <a:solidFill>
                  <a:srgbClr val="FFFFFF"/>
                </a:solidFill>
                <a:latin typeface="Proxima Nova Semibold"/>
                <a:ea typeface="Proxima Nova Semibold"/>
                <a:cs typeface="Proxima Nova Semibold"/>
                <a:sym typeface="Proxima Nova Semibold"/>
              </a:rPr>
              <a:t>If AI enables computer to think, computer vision enables them to see, observe and understand.</a:t>
            </a:r>
            <a:endParaRPr sz="1800">
              <a:solidFill>
                <a:srgbClr val="FFFFFF"/>
              </a:solidFill>
              <a:latin typeface="Proxima Nova Semibold"/>
              <a:ea typeface="Proxima Nova Semibold"/>
              <a:cs typeface="Proxima Nova Semibold"/>
              <a:sym typeface="Proxima Nova Semibold"/>
            </a:endParaRPr>
          </a:p>
          <a:p>
            <a:pPr indent="0" lvl="0" marL="914400" rtl="0" algn="l">
              <a:lnSpc>
                <a:spcPct val="115000"/>
              </a:lnSpc>
              <a:spcBef>
                <a:spcPts val="1200"/>
              </a:spcBef>
              <a:spcAft>
                <a:spcPts val="0"/>
              </a:spcAft>
              <a:buNone/>
            </a:pPr>
            <a:r>
              <a:t/>
            </a:r>
            <a:endParaRPr sz="1800">
              <a:solidFill>
                <a:srgbClr val="FFFFFF"/>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0"/>
              </a:spcAft>
              <a:buNone/>
            </a:pPr>
            <a:r>
              <a:t/>
            </a:r>
            <a:endParaRPr sz="1800">
              <a:solidFill>
                <a:srgbClr val="FFFFFF"/>
              </a:solidFill>
            </a:endParaRPr>
          </a:p>
        </p:txBody>
      </p:sp>
      <p:pic>
        <p:nvPicPr>
          <p:cNvPr id="71" name="Google Shape;71;p15"/>
          <p:cNvPicPr preferRelativeResize="0"/>
          <p:nvPr/>
        </p:nvPicPr>
        <p:blipFill>
          <a:blip r:embed="rId3">
            <a:alphaModFix/>
          </a:blip>
          <a:stretch>
            <a:fillRect/>
          </a:stretch>
        </p:blipFill>
        <p:spPr>
          <a:xfrm>
            <a:off x="860925" y="1606250"/>
            <a:ext cx="6124449" cy="288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latin typeface="Times New Roman"/>
                <a:ea typeface="Times New Roman"/>
                <a:cs typeface="Times New Roman"/>
                <a:sym typeface="Times New Roman"/>
              </a:rPr>
              <a:t>How humans see and perceive stuff?</a:t>
            </a:r>
            <a:endParaRPr>
              <a:latin typeface="Times New Roman"/>
              <a:ea typeface="Times New Roman"/>
              <a:cs typeface="Times New Roman"/>
              <a:sym typeface="Times New Roman"/>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 Light moves through lens system and falls on tiny cells that work as sensors and send the image to brain, where it tells objects apart, how far they are etc.</a:t>
            </a:r>
            <a:endParaRPr>
              <a:solidFill>
                <a:schemeClr val="lt1"/>
              </a:solidFill>
              <a:latin typeface="Proxima Nova Semibold"/>
              <a:ea typeface="Proxima Nova Semibold"/>
              <a:cs typeface="Proxima Nova Semibold"/>
              <a:sym typeface="Proxima Nova Semibold"/>
            </a:endParaRPr>
          </a:p>
          <a:p>
            <a:pPr indent="0" lvl="0" marL="457200" rtl="0" algn="l">
              <a:spcBef>
                <a:spcPts val="1200"/>
              </a:spcBef>
              <a:spcAft>
                <a:spcPts val="1200"/>
              </a:spcAft>
              <a:buNone/>
            </a:pPr>
            <a:r>
              <a:t/>
            </a:r>
            <a:endParaRPr>
              <a:solidFill>
                <a:schemeClr val="lt1"/>
              </a:solidFill>
            </a:endParaRPr>
          </a:p>
        </p:txBody>
      </p:sp>
      <p:pic>
        <p:nvPicPr>
          <p:cNvPr id="78" name="Google Shape;78;p16"/>
          <p:cNvPicPr preferRelativeResize="0"/>
          <p:nvPr/>
        </p:nvPicPr>
        <p:blipFill>
          <a:blip r:embed="rId3">
            <a:alphaModFix/>
          </a:blip>
          <a:stretch>
            <a:fillRect/>
          </a:stretch>
        </p:blipFill>
        <p:spPr>
          <a:xfrm>
            <a:off x="860900" y="2236163"/>
            <a:ext cx="4543425" cy="252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How computers see and perceive stuff?</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A computer sees an image as 0s and 1s. When we take a digital image, it is stored as a combination of pixels. Each pixel contains a different number of channels. If it is a grayscale image, it has only one channel, whereas if it is a coloured image, it contains three channels: red, green and blue.</a:t>
            </a:r>
            <a:endParaRPr>
              <a:solidFill>
                <a:schemeClr val="lt1"/>
              </a:solidFill>
              <a:latin typeface="Proxima Nova Semibold"/>
              <a:ea typeface="Proxima Nova Semibold"/>
              <a:cs typeface="Proxima Nova Semibold"/>
              <a:sym typeface="Proxima Nova Semibold"/>
            </a:endParaRPr>
          </a:p>
          <a:p>
            <a:pPr indent="0" lvl="0" marL="914400" rtl="0" algn="l">
              <a:spcBef>
                <a:spcPts val="1200"/>
              </a:spcBef>
              <a:spcAft>
                <a:spcPts val="1200"/>
              </a:spcAft>
              <a:buNone/>
            </a:pPr>
            <a:r>
              <a:t/>
            </a:r>
            <a:endParaRPr>
              <a:solidFill>
                <a:schemeClr val="lt1"/>
              </a:solidFill>
            </a:endParaRPr>
          </a:p>
        </p:txBody>
      </p:sp>
      <p:pic>
        <p:nvPicPr>
          <p:cNvPr id="85" name="Google Shape;85;p17"/>
          <p:cNvPicPr preferRelativeResize="0"/>
          <p:nvPr/>
        </p:nvPicPr>
        <p:blipFill rotWithShape="1">
          <a:blip r:embed="rId3">
            <a:alphaModFix/>
          </a:blip>
          <a:srcRect b="3170" l="7252" r="0" t="10919"/>
          <a:stretch/>
        </p:blipFill>
        <p:spPr>
          <a:xfrm>
            <a:off x="4111618" y="2732625"/>
            <a:ext cx="2238307" cy="2187750"/>
          </a:xfrm>
          <a:prstGeom prst="rect">
            <a:avLst/>
          </a:prstGeom>
          <a:noFill/>
          <a:ln>
            <a:noFill/>
          </a:ln>
        </p:spPr>
      </p:pic>
      <p:pic>
        <p:nvPicPr>
          <p:cNvPr id="86" name="Google Shape;86;p17"/>
          <p:cNvPicPr preferRelativeResize="0"/>
          <p:nvPr/>
        </p:nvPicPr>
        <p:blipFill>
          <a:blip r:embed="rId4">
            <a:alphaModFix/>
          </a:blip>
          <a:stretch>
            <a:fillRect/>
          </a:stretch>
        </p:blipFill>
        <p:spPr>
          <a:xfrm>
            <a:off x="866050" y="2732625"/>
            <a:ext cx="2650675" cy="2187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987750" y="960875"/>
            <a:ext cx="6412401" cy="3221750"/>
          </a:xfrm>
          <a:prstGeom prst="rect">
            <a:avLst/>
          </a:prstGeom>
          <a:noFill/>
          <a:ln>
            <a:noFill/>
          </a:ln>
        </p:spPr>
      </p:pic>
      <p:sp>
        <p:nvSpPr>
          <p:cNvPr id="92" name="Google Shape;92;p18"/>
          <p:cNvSpPr txBox="1"/>
          <p:nvPr/>
        </p:nvSpPr>
        <p:spPr>
          <a:xfrm>
            <a:off x="467700" y="223100"/>
            <a:ext cx="8208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Times New Roman"/>
                <a:ea typeface="Times New Roman"/>
                <a:cs typeface="Times New Roman"/>
                <a:sym typeface="Times New Roman"/>
              </a:rPr>
              <a:t>Difference between black&amp;white and grayscale</a:t>
            </a:r>
            <a:endParaRPr sz="25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675950" y="557350"/>
            <a:ext cx="7198801" cy="3690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Popular Tools that help in Visualizing Computer Vision</a:t>
            </a:r>
            <a:endParaRPr>
              <a:solidFill>
                <a:schemeClr val="lt1"/>
              </a:solidFill>
              <a:latin typeface="Times New Roman"/>
              <a:ea typeface="Times New Roman"/>
              <a:cs typeface="Times New Roman"/>
              <a:sym typeface="Times New Roman"/>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t/>
            </a:r>
            <a:endParaRPr>
              <a:solidFill>
                <a:schemeClr val="lt1"/>
              </a:solidFill>
            </a:endParaRPr>
          </a:p>
          <a:p>
            <a:pPr indent="0" lvl="0" marL="1371600" rtl="0" algn="l">
              <a:spcBef>
                <a:spcPts val="1200"/>
              </a:spcBef>
              <a:spcAft>
                <a:spcPts val="1200"/>
              </a:spcAft>
              <a:buNone/>
            </a:pPr>
            <a:r>
              <a:t/>
            </a:r>
            <a:endParaRPr>
              <a:solidFill>
                <a:schemeClr val="lt1"/>
              </a:solidFill>
            </a:endParaRPr>
          </a:p>
        </p:txBody>
      </p:sp>
      <p:pic>
        <p:nvPicPr>
          <p:cNvPr id="104" name="Google Shape;104;p20"/>
          <p:cNvPicPr preferRelativeResize="0"/>
          <p:nvPr/>
        </p:nvPicPr>
        <p:blipFill rotWithShape="1">
          <a:blip r:embed="rId3">
            <a:alphaModFix/>
          </a:blip>
          <a:srcRect b="21004" l="0" r="0" t="0"/>
          <a:stretch/>
        </p:blipFill>
        <p:spPr>
          <a:xfrm>
            <a:off x="696750" y="1197275"/>
            <a:ext cx="1639899" cy="1596026"/>
          </a:xfrm>
          <a:prstGeom prst="rect">
            <a:avLst/>
          </a:prstGeom>
          <a:noFill/>
          <a:ln>
            <a:noFill/>
          </a:ln>
        </p:spPr>
      </p:pic>
      <p:pic>
        <p:nvPicPr>
          <p:cNvPr id="105" name="Google Shape;105;p20"/>
          <p:cNvPicPr preferRelativeResize="0"/>
          <p:nvPr/>
        </p:nvPicPr>
        <p:blipFill>
          <a:blip r:embed="rId4">
            <a:alphaModFix/>
          </a:blip>
          <a:stretch>
            <a:fillRect/>
          </a:stretch>
        </p:blipFill>
        <p:spPr>
          <a:xfrm>
            <a:off x="2867600" y="1537025"/>
            <a:ext cx="2790477" cy="1256276"/>
          </a:xfrm>
          <a:prstGeom prst="rect">
            <a:avLst/>
          </a:prstGeom>
          <a:noFill/>
          <a:ln>
            <a:noFill/>
          </a:ln>
        </p:spPr>
      </p:pic>
      <p:pic>
        <p:nvPicPr>
          <p:cNvPr id="106" name="Google Shape;106;p20"/>
          <p:cNvPicPr preferRelativeResize="0"/>
          <p:nvPr/>
        </p:nvPicPr>
        <p:blipFill>
          <a:blip r:embed="rId5">
            <a:alphaModFix/>
          </a:blip>
          <a:stretch>
            <a:fillRect/>
          </a:stretch>
        </p:blipFill>
        <p:spPr>
          <a:xfrm>
            <a:off x="5895649" y="1197275"/>
            <a:ext cx="1810551" cy="1935774"/>
          </a:xfrm>
          <a:prstGeom prst="rect">
            <a:avLst/>
          </a:prstGeom>
          <a:noFill/>
          <a:ln>
            <a:noFill/>
          </a:ln>
        </p:spPr>
      </p:pic>
      <p:pic>
        <p:nvPicPr>
          <p:cNvPr id="107" name="Google Shape;107;p20"/>
          <p:cNvPicPr preferRelativeResize="0"/>
          <p:nvPr/>
        </p:nvPicPr>
        <p:blipFill>
          <a:blip r:embed="rId6">
            <a:alphaModFix/>
          </a:blip>
          <a:stretch>
            <a:fillRect/>
          </a:stretch>
        </p:blipFill>
        <p:spPr>
          <a:xfrm>
            <a:off x="2221375" y="3589575"/>
            <a:ext cx="4082950" cy="97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latin typeface="Times New Roman"/>
                <a:ea typeface="Times New Roman"/>
                <a:cs typeface="Times New Roman"/>
                <a:sym typeface="Times New Roman"/>
              </a:rPr>
              <a:t>What is OpenCV and why is it so popular?</a:t>
            </a:r>
            <a:endParaRPr>
              <a:latin typeface="Times New Roman"/>
              <a:ea typeface="Times New Roman"/>
              <a:cs typeface="Times New Roman"/>
              <a:sym typeface="Times New Roman"/>
            </a:endParaRPr>
          </a:p>
        </p:txBody>
      </p:sp>
      <p:sp>
        <p:nvSpPr>
          <p:cNvPr id="113" name="Google Shape;113;p21"/>
          <p:cNvSpPr txBox="1"/>
          <p:nvPr>
            <p:ph idx="1" type="body"/>
          </p:nvPr>
        </p:nvSpPr>
        <p:spPr>
          <a:xfrm>
            <a:off x="311700" y="1152475"/>
            <a:ext cx="7943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Proxima Nova Semibold"/>
              <a:buChar char="●"/>
            </a:pPr>
            <a:r>
              <a:rPr lang="en">
                <a:solidFill>
                  <a:schemeClr val="lt1"/>
                </a:solidFill>
                <a:latin typeface="Proxima Nova Semibold"/>
                <a:ea typeface="Proxima Nova Semibold"/>
                <a:cs typeface="Proxima Nova Semibold"/>
                <a:sym typeface="Proxima Nova Semibold"/>
              </a:rPr>
              <a:t>OpenCV is a huge open-source library for computer vision, machine learning,image processing and video analysis aimed at working in real-time scenarios such as CCTV cameras, self driving cars etc.</a:t>
            </a:r>
            <a:endParaRPr>
              <a:solidFill>
                <a:schemeClr val="lt1"/>
              </a:solidFill>
              <a:latin typeface="Proxima Nova Semibold"/>
              <a:ea typeface="Proxima Nova Semibold"/>
              <a:cs typeface="Proxima Nova Semibold"/>
              <a:sym typeface="Proxima Nova Semibold"/>
            </a:endParaRPr>
          </a:p>
          <a:p>
            <a:pPr indent="0" lvl="0" marL="914400" rtl="0" algn="l">
              <a:spcBef>
                <a:spcPts val="1200"/>
              </a:spcBef>
              <a:spcAft>
                <a:spcPts val="0"/>
              </a:spcAft>
              <a:buNone/>
            </a:pPr>
            <a:r>
              <a:t/>
            </a:r>
            <a:endParaRPr>
              <a:solidFill>
                <a:schemeClr val="lt1"/>
              </a:solidFill>
            </a:endParaRPr>
          </a:p>
          <a:p>
            <a:pPr indent="0" lvl="0" marL="914400" rtl="0" algn="l">
              <a:spcBef>
                <a:spcPts val="1200"/>
              </a:spcBef>
              <a:spcAft>
                <a:spcPts val="1200"/>
              </a:spcAft>
              <a:buNone/>
            </a:pPr>
            <a:r>
              <a:t/>
            </a:r>
            <a:endParaRPr>
              <a:solidFill>
                <a:schemeClr val="lt1"/>
              </a:solidFill>
            </a:endParaRPr>
          </a:p>
        </p:txBody>
      </p:sp>
      <p:pic>
        <p:nvPicPr>
          <p:cNvPr id="114" name="Google Shape;114;p21"/>
          <p:cNvPicPr preferRelativeResize="0"/>
          <p:nvPr/>
        </p:nvPicPr>
        <p:blipFill>
          <a:blip r:embed="rId3">
            <a:alphaModFix/>
          </a:blip>
          <a:stretch>
            <a:fillRect/>
          </a:stretch>
        </p:blipFill>
        <p:spPr>
          <a:xfrm>
            <a:off x="909151" y="2471300"/>
            <a:ext cx="4398750" cy="232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